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302" r:id="rId6"/>
    <p:sldId id="313" r:id="rId7"/>
    <p:sldId id="312" r:id="rId8"/>
    <p:sldId id="317" r:id="rId9"/>
    <p:sldId id="304" r:id="rId10"/>
    <p:sldId id="303" r:id="rId11"/>
    <p:sldId id="314" r:id="rId12"/>
    <p:sldId id="315" r:id="rId13"/>
    <p:sldId id="316" r:id="rId14"/>
    <p:sldId id="28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296" userDrawn="1">
          <p15:clr>
            <a:srgbClr val="A4A3A4"/>
          </p15:clr>
        </p15:guide>
        <p15:guide id="2" pos="384" userDrawn="1">
          <p15:clr>
            <a:srgbClr val="A4A3A4"/>
          </p15:clr>
        </p15:guide>
        <p15:guide id="3" orient="horz" pos="528" userDrawn="1">
          <p15:clr>
            <a:srgbClr val="A4A3A4"/>
          </p15:clr>
        </p15:guide>
        <p15:guide id="4" orient="horz" pos="3552" userDrawn="1">
          <p15:clr>
            <a:srgbClr val="A4A3A4"/>
          </p15:clr>
        </p15:guide>
        <p15:guide id="5" orient="horz" pos="768" userDrawn="1">
          <p15:clr>
            <a:srgbClr val="A4A3A4"/>
          </p15:clr>
        </p15:guide>
        <p15:guide id="7" pos="4032" userDrawn="1">
          <p15:clr>
            <a:srgbClr val="A4A3A4"/>
          </p15:clr>
        </p15:guide>
        <p15:guide id="9" pos="3648" userDrawn="1">
          <p15:clr>
            <a:srgbClr val="A4A3A4"/>
          </p15:clr>
        </p15:guide>
        <p15:guide id="10" orient="horz" pos="1536" userDrawn="1">
          <p15:clr>
            <a:srgbClr val="A4A3A4"/>
          </p15:clr>
        </p15:guide>
        <p15:guide id="11" orient="horz" pos="18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  <p:cmAuthor id="4" name="Lizaveta Horbuzava" initials="LH" lastIdx="1" clrIdx="3">
    <p:extLst>
      <p:ext uri="{19B8F6BF-5375-455C-9EA6-DF929625EA0E}">
        <p15:presenceInfo xmlns:p15="http://schemas.microsoft.com/office/powerpoint/2012/main" userId="e514f045d814e32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5297" autoAdjust="0"/>
  </p:normalViewPr>
  <p:slideViewPr>
    <p:cSldViewPr>
      <p:cViewPr>
        <p:scale>
          <a:sx n="75" d="100"/>
          <a:sy n="75" d="100"/>
        </p:scale>
        <p:origin x="-1260" y="804"/>
      </p:cViewPr>
      <p:guideLst>
        <p:guide pos="7296"/>
        <p:guide pos="384"/>
        <p:guide orient="horz" pos="528"/>
        <p:guide orient="horz" pos="3552"/>
        <p:guide orient="horz" pos="768"/>
        <p:guide pos="4032"/>
        <p:guide pos="3648"/>
        <p:guide orient="horz" pos="1536"/>
        <p:guide orient="horz" pos="18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88E34-8C8C-8747-BADB-40E1ACC00129}" type="datetimeFigureOut">
              <a:rPr lang="en-US" smtClean="0"/>
              <a:t>4/11/2025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1E5FCA-B2DD-C941-A2C1-6389394334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89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E5FCA-B2DD-C941-A2C1-63893943348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009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E5FCA-B2DD-C941-A2C1-63893943348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4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CADB7-E828-86EE-1F4B-FDEB02AF0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72D8AB-5D16-8073-BC8B-740A0681F9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C84ADE-E1C9-87FA-41F1-121AE8FB44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4FF26D-87EC-ED8D-C9BD-088E1740C8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E5FCA-B2DD-C941-A2C1-63893943348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610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E5FCA-B2DD-C941-A2C1-63893943348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117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734DBF-D33A-9B28-288C-C2DAB9E541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anchor="t">
            <a:noAutofit/>
          </a:bodyPr>
          <a:lstStyle>
            <a:lvl1pPr algn="l">
              <a:defRPr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4901184"/>
            <a:ext cx="10040112" cy="1280160"/>
          </a:xfrm>
        </p:spPr>
        <p:txBody>
          <a:bodyPr/>
          <a:lstStyle>
            <a:lvl1pPr marL="0" indent="0" algn="l">
              <a:buNone/>
              <a:defRPr sz="2400" b="1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345C5D8-082A-AC27-3801-7A6EC37519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809"/>
          <a:stretch/>
        </p:blipFill>
        <p:spPr>
          <a:xfrm>
            <a:off x="0" y="0"/>
            <a:ext cx="5467552" cy="23500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531883F-9B23-B442-5F02-C2D25BB37CA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41236" y="1234440"/>
            <a:ext cx="4950764" cy="56235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2438400"/>
            <a:ext cx="2029968" cy="530352"/>
          </a:xfrm>
          <a:solidFill>
            <a:schemeClr val="tx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2648" y="3127248"/>
            <a:ext cx="2029968" cy="2514600"/>
          </a:xfrm>
          <a:solidFill>
            <a:schemeClr val="accent6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843784" y="2438400"/>
            <a:ext cx="2029968" cy="530352"/>
          </a:xfrm>
          <a:solidFill>
            <a:schemeClr val="tx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843784" y="3127248"/>
            <a:ext cx="2029968" cy="2514600"/>
          </a:xfr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txBody>
          <a:bodyPr tIns="182880" bIns="9144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A48939F-0CF9-9CBD-F606-7A4850B910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84064" y="2438400"/>
            <a:ext cx="2029968" cy="530352"/>
          </a:xfrm>
          <a:solidFill>
            <a:schemeClr val="tx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693BC756-2B97-9751-B879-03B6F1C405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84064" y="3127248"/>
            <a:ext cx="2029968" cy="2514600"/>
          </a:xfr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843F725B-A33F-7FB2-E5C4-96EA154660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15200" y="2438400"/>
            <a:ext cx="2029968" cy="530352"/>
          </a:xfrm>
          <a:solidFill>
            <a:schemeClr val="tx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D9DD0DA7-5A1E-5312-178F-13561EF7C23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315200" y="3127248"/>
            <a:ext cx="2029968" cy="2514600"/>
          </a:xfr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5FBC3880-98AC-466C-7AD1-FDC8B395870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6336" y="2438400"/>
            <a:ext cx="2029968" cy="530352"/>
          </a:xfrm>
          <a:solidFill>
            <a:schemeClr val="tx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24965100-8EF5-0264-CEE5-BD5BF1901635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9546336" y="3127248"/>
            <a:ext cx="2029968" cy="2514600"/>
          </a:xfr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AC635D-0E01-2452-CC44-1DAE0F96DF63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ED63FD-A76F-FB56-8D44-31BD432133C5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8653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CC3D06-2435-B655-8AA5-11CCBBEF19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62234" y="0"/>
            <a:ext cx="3429766" cy="6821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D1E9421-BC85-99CB-EB40-1863FA62274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-25907" y="3072704"/>
            <a:ext cx="1783080" cy="512064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47BABAF8-5220-1E24-CE43-927FCCA269A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46218" y="2432434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33">
            <a:extLst>
              <a:ext uri="{FF2B5EF4-FFF2-40B4-BE49-F238E27FC236}">
                <a16:creationId xmlns:a16="http://schemas.microsoft.com/office/drawing/2014/main" id="{F1D095F8-4552-1F88-C37B-99775B68AC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2196136" y="4517644"/>
            <a:ext cx="1783080" cy="512064"/>
          </a:xfrm>
          <a:solidFill>
            <a:schemeClr val="accent2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48" name="Text Placeholder 40">
            <a:extLst>
              <a:ext uri="{FF2B5EF4-FFF2-40B4-BE49-F238E27FC236}">
                <a16:creationId xmlns:a16="http://schemas.microsoft.com/office/drawing/2014/main" id="{4C4BFA3E-7B57-DCDD-4EA6-16C64A3756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383307" y="3882136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C65BF0DD-74C0-E055-CCAC-600751F517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4418179" y="3067943"/>
            <a:ext cx="1783080" cy="512064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44" name="Text Placeholder 40">
            <a:extLst>
              <a:ext uri="{FF2B5EF4-FFF2-40B4-BE49-F238E27FC236}">
                <a16:creationId xmlns:a16="http://schemas.microsoft.com/office/drawing/2014/main" id="{25927394-D1A0-C084-C689-F7A4EEE924C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89586" y="2432435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33">
            <a:extLst>
              <a:ext uri="{FF2B5EF4-FFF2-40B4-BE49-F238E27FC236}">
                <a16:creationId xmlns:a16="http://schemas.microsoft.com/office/drawing/2014/main" id="{08F0F1F2-0D4E-95EA-349B-D734163FD5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6200000">
            <a:off x="6640222" y="4517644"/>
            <a:ext cx="1783080" cy="512064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46" name="Text Placeholder 40">
            <a:extLst>
              <a:ext uri="{FF2B5EF4-FFF2-40B4-BE49-F238E27FC236}">
                <a16:creationId xmlns:a16="http://schemas.microsoft.com/office/drawing/2014/main" id="{B322E7EB-0174-5A8C-5BE3-F501B5670FA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27392" y="3882136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3">
            <a:extLst>
              <a:ext uri="{FF2B5EF4-FFF2-40B4-BE49-F238E27FC236}">
                <a16:creationId xmlns:a16="http://schemas.microsoft.com/office/drawing/2014/main" id="{36C15449-A445-41A6-EAD9-37446450CC1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8862264" y="3072704"/>
            <a:ext cx="1783080" cy="512064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45" name="Text Placeholder 40">
            <a:extLst>
              <a:ext uri="{FF2B5EF4-FFF2-40B4-BE49-F238E27FC236}">
                <a16:creationId xmlns:a16="http://schemas.microsoft.com/office/drawing/2014/main" id="{E6B7327B-EA3B-790D-AB08-0ED1D2FB401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35230" y="2437196"/>
            <a:ext cx="1796654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AC635D-0E01-2452-CC44-1DAE0F96DF63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ED63FD-A76F-FB56-8D44-31BD432133C5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2120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070F102-837A-486A-0CD4-E957B66B87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931920"/>
            <a:ext cx="5470497" cy="29260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19FAF77-1797-C11F-A1A9-B351E30B37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8215" y="0"/>
            <a:ext cx="4983785" cy="22768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2438400"/>
            <a:ext cx="5157787" cy="36576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2648" y="2871216"/>
            <a:ext cx="5157787" cy="3247462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0" y="2438400"/>
            <a:ext cx="5183188" cy="36576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800" y="2871216"/>
            <a:ext cx="5183188" cy="3247462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AC635D-0E01-2452-CC44-1DAE0F96DF63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ED63FD-A76F-FB56-8D44-31BD432133C5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AE1E66A3-7FD1-08A5-8B20-36C5331DCF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3650" y="4014216"/>
            <a:ext cx="5738350" cy="28437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464B067-71A6-CB30-BD46-5499FAAE00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5458968" cy="29199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2438400"/>
            <a:ext cx="3419856" cy="36576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2648" y="2871216"/>
            <a:ext cx="3419856" cy="2925554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07408" y="2438400"/>
            <a:ext cx="3419856" cy="36576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07408" y="2871216"/>
            <a:ext cx="3419856" cy="2925554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A48939F-0CF9-9CBD-F606-7A4850B910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83880" y="2438400"/>
            <a:ext cx="3419856" cy="36576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693BC756-2B97-9751-B879-03B6F1C405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83880" y="2871216"/>
            <a:ext cx="3419856" cy="2925554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AC635D-0E01-2452-CC44-1DAE0F96DF63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ED63FD-A76F-FB56-8D44-31BD432133C5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92877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5F45936-2436-D9FD-A05D-F3C70F90FD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758530"/>
            <a:ext cx="4700016" cy="30994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F862D5-CF3B-E45B-934F-ACEF42B35B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5148072" cy="343627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/>
          <a:lstStyle>
            <a:lvl1pPr algn="r">
              <a:defRPr sz="4800" cap="all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sz="16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C8AF3-79E7-17ED-9EB4-3006B31E422C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75A76CC-ED26-C4F7-5AB6-59D1A4C4A7F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8889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9AFB71-7F33-280E-7877-06F4AFFF06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0B0FF2F-3458-EA78-83DC-46FB2E5CE1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anchor="t">
            <a:noAutofit/>
          </a:bodyPr>
          <a:lstStyle>
            <a:lvl1pPr algn="l">
              <a:defRPr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C93615E-193E-5253-6EE0-EC01791E3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3483864"/>
            <a:ext cx="10040112" cy="1280160"/>
          </a:xfrm>
        </p:spPr>
        <p:txBody>
          <a:bodyPr/>
          <a:lstStyle>
            <a:lvl1pPr marL="0" indent="0" algn="l">
              <a:buNone/>
              <a:defRPr sz="2400" b="1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3559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C8AF3-79E7-17ED-9EB4-3006B31E422C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75A76CC-ED26-C4F7-5AB6-59D1A4C4A7F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BDEDC48-AA67-6FC9-FF0E-CD3CB49A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54185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754AE8D-13E4-BDDA-7C36-A9E08FD0A0E8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CE37136-8479-8CDC-7EEB-030C1A8151EF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C6EFE9-BD9C-6124-823A-BD1C488321D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53473-DF27-C657-627F-ED66976E076B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1D3B0F0-DE71-18AB-7957-4CFA29C3A3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57290"/>
            <a:ext cx="5797296" cy="60007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04770F-E995-EF98-B4D1-9F13733EEF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63000" y="0"/>
            <a:ext cx="3429000" cy="6807199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/>
          <a:lstStyle>
            <a:lvl1pPr algn="r">
              <a:defRPr sz="4800" cap="all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400" b="1" spc="2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sz="24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sz="24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sz="24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sz="24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C8AF3-79E7-17ED-9EB4-3006B31E422C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75A76CC-ED26-C4F7-5AB6-59D1A4C4A7F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844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0328C38-4E83-27EA-9D01-DDDF734988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70576" y="3428234"/>
            <a:ext cx="6821424" cy="34297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70B91D-A39E-3D53-DBBB-DF836D19BE1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4654518" cy="5239512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/>
          <a:lstStyle>
            <a:lvl1pPr algn="r">
              <a:defRPr sz="4800" cap="all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sz="16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C8AF3-79E7-17ED-9EB4-3006B31E422C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75A76CC-ED26-C4F7-5AB6-59D1A4C4A7F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504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EC1861-1570-5A6A-D3BA-4A17F008A5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0B0FF2F-3458-EA78-83DC-46FB2E5CE1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anchor="t">
            <a:noAutofit/>
          </a:bodyPr>
          <a:lstStyle>
            <a:lvl1pPr algn="l">
              <a:defRPr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C93615E-193E-5253-6EE0-EC01791E3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4901184"/>
            <a:ext cx="10040112" cy="1280160"/>
          </a:xfrm>
        </p:spPr>
        <p:txBody>
          <a:bodyPr/>
          <a:lstStyle>
            <a:lvl1pPr marL="0" indent="0" algn="l">
              <a:buNone/>
              <a:defRPr sz="2400" b="1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437D9B2-AE86-9092-7072-0F717E3CA8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655535"/>
            <a:ext cx="4727448" cy="32024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F7E0A5-7E8E-4A90-B415-12984C7AB24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48245" y="0"/>
            <a:ext cx="5643755" cy="2313432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/>
          <a:lstStyle>
            <a:lvl1pPr algn="r">
              <a:defRPr sz="4800" cap="all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sz="16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C8AF3-79E7-17ED-9EB4-3006B31E422C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75A76CC-ED26-C4F7-5AB6-59D1A4C4A7F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802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7995-D0F4-05F2-CDF1-463407E3BA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31909" y="0"/>
            <a:ext cx="5160091" cy="40416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2D768B-E662-B315-7576-313DFCE2AB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127248"/>
            <a:ext cx="4162200" cy="37307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2647" y="2441448"/>
            <a:ext cx="10972800" cy="3044952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AC635D-0E01-2452-CC44-1DAE0F96DF63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ED63FD-A76F-FB56-8D44-31BD432133C5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8390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8303F0-A6CC-605A-D08C-4E4ED07C2F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4196903" cy="36118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4458FB-E7BB-F476-4A31-9C5AA406E25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02680" y="4079057"/>
            <a:ext cx="5989320" cy="2778943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3240" y="2651760"/>
            <a:ext cx="6309360" cy="1580714"/>
          </a:xfrm>
        </p:spPr>
        <p:txBody>
          <a:bodyPr lIns="91440" rIns="91440" anchor="t"/>
          <a:lstStyle>
            <a:lvl1pPr algn="l">
              <a:lnSpc>
                <a:spcPct val="100000"/>
              </a:lnSpc>
              <a:defRPr sz="2800" cap="none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4138E8D-4D76-2023-4B97-8ACB8894C5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63240" y="4232475"/>
            <a:ext cx="5775960" cy="333945"/>
          </a:xfrm>
        </p:spPr>
        <p:txBody>
          <a:bodyPr/>
          <a:lstStyle>
            <a:lvl1pPr marL="0" indent="0">
              <a:buNone/>
              <a:defRPr sz="1800" spc="2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1FFE415-7AFC-D826-1BD1-1993DED3B0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37922" y="3591339"/>
            <a:ext cx="1171575" cy="2387600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+mj-lt"/>
                <a:ea typeface="+mj-ea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”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0962DFC0-ADB3-684B-6F72-9C45BB48C2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61" y="1982216"/>
            <a:ext cx="1171575" cy="2386584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+mj-lt"/>
                <a:ea typeface="+mj-ea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330879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C6FB24-160F-388E-8450-E5C970E243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64792"/>
            <a:ext cx="5359935" cy="509320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0AF7F25-1C65-DB7F-9FA3-300318BD4B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62085" y="0"/>
            <a:ext cx="2929915" cy="2752344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DCE0745D-AFE6-DE6D-B026-1FF13F34E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60120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8956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8956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30752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629588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629588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64808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63644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644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98864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97700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097700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63C6C7E-F363-1F17-B288-D4D45B87028D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D6D4091-312C-81B9-BAF6-5E0D6F665E5D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6A3FD7E-DF96-B9E4-8D70-DA62CC3390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66265"/>
            <a:ext cx="5358384" cy="5091735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DCE0745D-AFE6-DE6D-B026-1FF13F34E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2670048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3094300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739AFCF1-55F0-974F-0F5C-34444B290B5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7200" y="4479943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7CF7DE5-8E6D-2C2C-A514-BAB6D4B6FF3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57200" y="4904195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1993392" y="2450592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3">
            <a:extLst>
              <a:ext uri="{FF2B5EF4-FFF2-40B4-BE49-F238E27FC236}">
                <a16:creationId xmlns:a16="http://schemas.microsoft.com/office/drawing/2014/main" id="{DBA744D6-401F-C995-EF58-BD24A0DD8581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1993392" y="4260487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18688" y="2670048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18688" y="3094300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B1201CED-247A-16CA-9F03-BF32393D3B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18688" y="4479943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2D5FA954-036C-191F-7040-1848AB2BE3C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18688" y="4904195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4745736" y="2450592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3">
            <a:extLst>
              <a:ext uri="{FF2B5EF4-FFF2-40B4-BE49-F238E27FC236}">
                <a16:creationId xmlns:a16="http://schemas.microsoft.com/office/drawing/2014/main" id="{8CFBAF86-D36B-F789-2C9C-78C6830B13C9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4745736" y="4260487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66787" y="2670048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966787" y="3094300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6E32CE61-2D9B-C245-0D18-C33760B0853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966787" y="4479943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E4068D0A-21CD-897C-9CC1-0BFDAABBD4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966787" y="4904195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7498080" y="2450592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C110D526-1AE4-5106-E956-0B2ED3A4D4BC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7498080" y="4260487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732520" y="2670048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32520" y="3094300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3858F91A-46AA-AF23-2716-3B2B678BBE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732520" y="4479943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EBC002F6-7435-833F-0E8B-30A53B0755A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32520" y="4904195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10250424" y="2450592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2CBF8435-BD05-F386-4E6E-F2B6F6894FD7}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>
          <a:xfrm>
            <a:off x="10250424" y="4260487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63C6C7E-F363-1F17-B288-D4D45B87028D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D6D4091-312C-81B9-BAF6-5E0D6F665E5D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523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E020D11E-3FF2-1E7F-038B-4F9534916FEB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660127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3104752"/>
            <a:ext cx="11430000" cy="20922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1" i="0" spc="2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1" i="0" spc="2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&lt;##&gt;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4" r:id="rId3"/>
    <p:sldLayoutId id="2147483651" r:id="rId4"/>
    <p:sldLayoutId id="2147483662" r:id="rId5"/>
    <p:sldLayoutId id="2147483665" r:id="rId6"/>
    <p:sldLayoutId id="2147483669" r:id="rId7"/>
    <p:sldLayoutId id="2147483658" r:id="rId8"/>
    <p:sldLayoutId id="2147483666" r:id="rId9"/>
    <p:sldLayoutId id="2147483668" r:id="rId10"/>
    <p:sldLayoutId id="2147483670" r:id="rId11"/>
    <p:sldLayoutId id="2147483653" r:id="rId12"/>
    <p:sldLayoutId id="2147483667" r:id="rId13"/>
    <p:sldLayoutId id="2147483661" r:id="rId14"/>
    <p:sldLayoutId id="2147483660" r:id="rId15"/>
    <p:sldLayoutId id="2147483655" r:id="rId16"/>
    <p:sldLayoutId id="2147483659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cap="all" spc="4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iGb10vV3ek?feature=oembed" TargetMode="External"/><Relationship Id="rId4" Type="http://schemas.openxmlformats.org/officeDocument/2006/relationships/hyperlink" Target="https://youtu.be/biGb10vV3ek?si=5cDQclZEfTvj_Ga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jRR9KBx0OzY?feature=oembed" TargetMode="External"/><Relationship Id="rId4" Type="http://schemas.openxmlformats.org/officeDocument/2006/relationships/hyperlink" Target="https://youtu.be/jRR9KBx0OzY?si=GmTaWNMFErl14DX2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8.png"/><Relationship Id="rId4" Type="http://schemas.openxmlformats.org/officeDocument/2006/relationships/hyperlink" Target="https://www.instagram.com/nicholaspjm/reel/DEjcjZfyOeQ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5944" y="1340768"/>
            <a:ext cx="10040112" cy="2952328"/>
          </a:xfrm>
          <a:solidFill>
            <a:schemeClr val="bg1">
              <a:alpha val="65000"/>
            </a:schemeClr>
          </a:solidFill>
          <a:ln>
            <a:noFill/>
          </a:ln>
          <a:effectLst>
            <a:softEdge rad="25400"/>
          </a:effectLst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ko-KR" sz="60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손 제스처 기반 </a:t>
            </a:r>
            <a:br>
              <a:rPr lang="ko-KR" sz="60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</a:br>
            <a:r>
              <a:rPr lang="ko-KR" sz="60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포인트 클라우드 인터랙션 </a:t>
            </a:r>
            <a:br>
              <a:rPr lang="ko-KR" sz="60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</a:br>
            <a:r>
              <a:rPr lang="ko-KR" sz="60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콘텐츠 기획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4816316"/>
            <a:ext cx="2554392" cy="1251872"/>
          </a:xfrm>
          <a:noFill/>
          <a:ln>
            <a:noFill/>
          </a:ln>
          <a:effectLst>
            <a:softEdge rad="38100"/>
          </a:effectLst>
        </p:spPr>
        <p:txBody>
          <a:bodyPr anchor="ctr"/>
          <a:lstStyle/>
          <a:p>
            <a:r>
              <a:rPr lang="ko-KR" sz="1800" b="0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조우희</a:t>
            </a:r>
            <a:endParaRPr lang="ko-KR" sz="1800" b="0" noProof="0" dirty="0">
              <a:ln w="0"/>
              <a:latin typeface="Freesentation 4 Regular" pitchFamily="2" charset="-127"/>
              <a:ea typeface="Freesentation 4 Regular" pitchFamily="2" charset="-127"/>
            </a:endParaRPr>
          </a:p>
          <a:p>
            <a:r>
              <a:rPr lang="ko-KR" sz="1800" b="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Horbuzava Lizaveta</a:t>
            </a:r>
          </a:p>
          <a:p>
            <a:r>
              <a:rPr lang="ko-KR" sz="1800" b="0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Kapran</a:t>
            </a:r>
            <a:r>
              <a:rPr lang="ko-KR" sz="1800" b="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1800" b="0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Velislava</a:t>
            </a:r>
            <a:endParaRPr lang="ko-KR" sz="1800" b="0" noProof="0" dirty="0">
              <a:ln w="0"/>
              <a:latin typeface="Freesentation 4 Regular" pitchFamily="2" charset="-127"/>
              <a:ea typeface="Freesentation 4 Regular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AB02AC-6E8A-B619-12A9-F2317D345910}"/>
              </a:ext>
            </a:extLst>
          </p:cNvPr>
          <p:cNvSpPr txBox="1"/>
          <p:nvPr/>
        </p:nvSpPr>
        <p:spPr>
          <a:xfrm>
            <a:off x="1075944" y="4293096"/>
            <a:ext cx="2554392" cy="523220"/>
          </a:xfrm>
          <a:prstGeom prst="rect">
            <a:avLst/>
          </a:prstGeom>
          <a:noFill/>
          <a:ln>
            <a:noFill/>
          </a:ln>
          <a:effectLst>
            <a:softEdge rad="38100"/>
          </a:effectLst>
        </p:spPr>
        <p:txBody>
          <a:bodyPr wrap="square">
            <a:spAutoFit/>
          </a:bodyPr>
          <a:lstStyle/>
          <a:p>
            <a:r>
              <a:rPr lang="ko-KR" sz="280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인터랙티브 미디어 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843B9-0C95-8262-130F-4E680D8D9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74BB9B4-58C1-4AE0-BD82-8A61DE59F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7120" y="0"/>
            <a:ext cx="5297760" cy="856526"/>
          </a:xfrm>
        </p:spPr>
        <p:txBody>
          <a:bodyPr/>
          <a:lstStyle/>
          <a:p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손 제스처 기반 </a:t>
            </a:r>
            <a:r>
              <a:rPr lang="ko-KR" sz="1800" b="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포인트 클라우드 인터랙션 콘텐츠 기획</a:t>
            </a:r>
            <a:endParaRPr lang="ko-KR" sz="1800" noProof="0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AA4C8430-928F-737E-4148-C57EA2A93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8147648" cy="856526"/>
          </a:xfrm>
          <a:solidFill>
            <a:schemeClr val="bg1">
              <a:alpha val="65000"/>
            </a:schemeClr>
          </a:solidFill>
          <a:ln>
            <a:noFill/>
          </a:ln>
          <a:effectLst>
            <a:softEdge rad="25400"/>
          </a:effectLst>
        </p:spPr>
        <p:txBody>
          <a:bodyPr vert="horz" lIns="91440" tIns="45720" rIns="91440" bIns="45720" rtlCol="0" anchor="ctr">
            <a:noAutofit/>
          </a:bodyPr>
          <a:lstStyle/>
          <a:p>
            <a:pPr algn="l">
              <a:lnSpc>
                <a:spcPct val="100000"/>
              </a:lnSpc>
            </a:pP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7 Bold" pitchFamily="2" charset="-127"/>
                <a:ea typeface="Freesentation 7 Bold" pitchFamily="2" charset="-127"/>
              </a:rPr>
              <a:t>6. 예산 및 일정 관리 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(Budget &amp; 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Timeline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5E6B57A-DB97-60B0-DC58-ECBE86B744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28" y="2276872"/>
            <a:ext cx="10972800" cy="3600400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2" rtlCol="0" anchor="ctr">
            <a:no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sz="2400" b="1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예산 계획:</a:t>
            </a:r>
          </a:p>
          <a:p>
            <a:pPr marL="342900" lvl="1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사용 툴(</a:t>
            </a:r>
            <a:r>
              <a:rPr lang="ko-KR" sz="2000" spc="50" noProof="0" dirty="0" err="1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TouchDesigner</a:t>
            </a: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)은 무료 버전 사용</a:t>
            </a:r>
          </a:p>
          <a:p>
            <a:pPr marL="342900" lvl="1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장비는 개인 소지 </a:t>
            </a:r>
            <a:r>
              <a:rPr lang="ko-KR" sz="2000" spc="50" noProof="0" dirty="0" err="1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웹캠과</a:t>
            </a: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 노트북 활용</a:t>
            </a:r>
          </a:p>
          <a:p>
            <a:pPr marL="342900" lvl="1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추가 비용 없이 진행 가능</a:t>
            </a:r>
          </a:p>
          <a:p>
            <a:pPr>
              <a:spcBef>
                <a:spcPts val="1000"/>
              </a:spcBef>
              <a:buFont typeface="Arial" panose="020B0604020202020204" pitchFamily="34" charset="0"/>
              <a:buNone/>
            </a:pPr>
            <a:endParaRPr lang="ko-KR" sz="2400" b="1" spc="50" noProof="0" dirty="0">
              <a:ln w="0"/>
              <a:latin typeface="Freesentation 4 Regular" pitchFamily="2" charset="-127"/>
              <a:ea typeface="Freesentation 4 Regular" pitchFamily="2" charset="-127"/>
              <a:cs typeface="Arial" panose="020B0604020202020204" pitchFamily="34" charset="0"/>
            </a:endParaRPr>
          </a:p>
          <a:p>
            <a:pPr>
              <a:spcBef>
                <a:spcPts val="1000"/>
              </a:spcBef>
              <a:buFont typeface="Arial" panose="020B0604020202020204" pitchFamily="34" charset="0"/>
              <a:buNone/>
            </a:pPr>
            <a:endParaRPr lang="ko-KR" sz="2400" b="1" spc="50" noProof="0" dirty="0">
              <a:ln w="0"/>
              <a:latin typeface="Freesentation 4 Regular" pitchFamily="2" charset="-127"/>
              <a:ea typeface="Freesentation 4 Regular" pitchFamily="2" charset="-127"/>
              <a:cs typeface="Arial" panose="020B0604020202020204" pitchFamily="34" charset="0"/>
            </a:endParaRPr>
          </a:p>
          <a:p>
            <a:pPr>
              <a:spcBef>
                <a:spcPts val="1000"/>
              </a:spcBef>
              <a:buFont typeface="Arial" panose="020B0604020202020204" pitchFamily="34" charset="0"/>
              <a:buNone/>
            </a:pPr>
            <a:endParaRPr lang="ko-KR" sz="2400" b="1" spc="50" noProof="0" dirty="0">
              <a:ln w="0"/>
              <a:latin typeface="Freesentation 4 Regular" pitchFamily="2" charset="-127"/>
              <a:ea typeface="Freesentation 4 Regular" pitchFamily="2" charset="-127"/>
              <a:cs typeface="Arial" panose="020B0604020202020204" pitchFamily="34" charset="0"/>
            </a:endParaRPr>
          </a:p>
          <a:p>
            <a:pPr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sz="2400" b="1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프로젝트 일정:</a:t>
            </a:r>
          </a:p>
          <a:p>
            <a:pPr marL="342900" lvl="1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아이디어 기획 및 참고자료 수집 – 완료</a:t>
            </a:r>
          </a:p>
          <a:p>
            <a:pPr marL="342900" lvl="1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기본 인터랙션 구현 – 진행 중</a:t>
            </a:r>
          </a:p>
          <a:p>
            <a:pPr marL="342900" lvl="1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시각적 요소 디자인 및 테스트 – 예정</a:t>
            </a:r>
          </a:p>
          <a:p>
            <a:pPr marL="342900" lvl="1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최종 발표를 위한 시연 영상 준비 – 중간고사 전 제출</a:t>
            </a:r>
          </a:p>
          <a:p>
            <a:pPr>
              <a:spcBef>
                <a:spcPts val="1000"/>
              </a:spcBef>
              <a:buFont typeface="Arial" panose="020B0604020202020204" pitchFamily="34" charset="0"/>
              <a:buNone/>
            </a:pPr>
            <a:endParaRPr lang="ko-KR" sz="2400" b="1" spc="50" noProof="0" dirty="0">
              <a:ln w="0"/>
              <a:latin typeface="Freesentation 4 Regular" pitchFamily="2" charset="-127"/>
              <a:ea typeface="Freesentation 4 Regular" pitchFamily="2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832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Autofit/>
          </a:bodyPr>
          <a:lstStyle/>
          <a:p>
            <a:pPr algn="ctr"/>
            <a:r>
              <a:rPr lang="ko-KR" sz="12000" cap="none" spc="0" noProof="0" dirty="0">
                <a:ln w="0">
                  <a:solidFill>
                    <a:schemeClr val="tx1"/>
                  </a:solidFill>
                </a:ln>
                <a:latin typeface="Freesentation 4 Regular" pitchFamily="2" charset="-127"/>
                <a:ea typeface="Freesentation 4 Regular" pitchFamily="2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27731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F4EFB8-B32B-E305-CA40-1BDEF9E3C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8147648" cy="856526"/>
          </a:xfrm>
          <a:solidFill>
            <a:schemeClr val="bg1">
              <a:alpha val="65000"/>
            </a:schemeClr>
          </a:solidFill>
          <a:ln>
            <a:noFill/>
          </a:ln>
          <a:effectLst>
            <a:softEdge rad="25400"/>
          </a:effectLst>
        </p:spPr>
        <p:txBody>
          <a:bodyPr vert="horz" lIns="91440" tIns="45720" rIns="91440" bIns="45720" rtlCol="0" anchor="ctr">
            <a:noAutofit/>
          </a:bodyPr>
          <a:lstStyle/>
          <a:p>
            <a:pPr algn="l">
              <a:lnSpc>
                <a:spcPct val="100000"/>
              </a:lnSpc>
            </a:pP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7 Bold" pitchFamily="2" charset="-127"/>
                <a:ea typeface="Freesentation 7 Bold" pitchFamily="2" charset="-127"/>
              </a:rPr>
              <a:t>1. 기획 개요 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(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Introduction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&amp; 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Overview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640A05-A075-B6F7-8485-59230584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7120" y="0"/>
            <a:ext cx="5297760" cy="856526"/>
          </a:xfrm>
        </p:spPr>
        <p:txBody>
          <a:bodyPr/>
          <a:lstStyle/>
          <a:p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손 제스처 기반 </a:t>
            </a:r>
            <a:r>
              <a:rPr lang="ko-KR" sz="1800" b="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포인트 클라우드 인터랙션 콘텐츠 기획</a:t>
            </a:r>
            <a:endParaRPr lang="ko-KR" sz="1800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02EF04-C343-BFD2-AB41-A6206307578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276872"/>
            <a:ext cx="10972800" cy="3672408"/>
          </a:xfr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numCol="2"/>
          <a:lstStyle/>
          <a:p>
            <a:pPr marL="0" lvl="1" indent="0">
              <a:lnSpc>
                <a:spcPct val="100000"/>
              </a:lnSpc>
              <a:buNone/>
            </a:pPr>
            <a:r>
              <a:rPr lang="ko-KR" b="0" spc="50" noProof="0" dirty="0">
                <a:ln w="0"/>
                <a:latin typeface="Freesentation 7 Bold" pitchFamily="2" charset="-127"/>
                <a:ea typeface="Freesentation 7 Bold" pitchFamily="2" charset="-127"/>
              </a:rPr>
              <a:t>프로젝트명: </a:t>
            </a: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손 제스처로 만드는 클라우드 인터랙션 콘텐츠</a:t>
            </a:r>
          </a:p>
          <a:p>
            <a:pPr marL="0" lvl="1" indent="0">
              <a:lnSpc>
                <a:spcPct val="100000"/>
              </a:lnSpc>
              <a:buNone/>
            </a:pPr>
            <a:endParaRPr lang="ko-KR" sz="2000" spc="50" noProof="0" dirty="0">
              <a:ln w="0"/>
              <a:latin typeface="Freesentation 4 Regular" pitchFamily="2" charset="-127"/>
              <a:ea typeface="Freesentation 4 Regular" pitchFamily="2" charset="-127"/>
            </a:endParaRPr>
          </a:p>
          <a:p>
            <a:r>
              <a:rPr lang="ko-KR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목적 및 목표:</a:t>
            </a:r>
          </a:p>
          <a:p>
            <a:pPr marL="342900" lvl="1" indent="-342900">
              <a:lnSpc>
                <a:spcPct val="100000"/>
              </a:lnSpc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손 제스처를 활용한 실시간 인터랙션 구현</a:t>
            </a:r>
          </a:p>
          <a:p>
            <a:pPr marL="342900" lvl="1" indent="-342900">
              <a:lnSpc>
                <a:spcPct val="100000"/>
              </a:lnSpc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입자 클라우드를 움직이거나 파괴하는 시각적 경험 제공</a:t>
            </a:r>
          </a:p>
          <a:p>
            <a:pPr marL="342900" lvl="1" indent="-342900">
              <a:lnSpc>
                <a:spcPct val="100000"/>
              </a:lnSpc>
            </a:pPr>
            <a:r>
              <a:rPr lang="ko-KR" sz="2000" spc="50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TouchDesigner를</a:t>
            </a: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 활용한 창의적인 시도와 학습</a:t>
            </a:r>
          </a:p>
          <a:p>
            <a:endParaRPr lang="ko-KR" sz="2000" b="0" spc="50" noProof="0" dirty="0">
              <a:ln w="0"/>
              <a:latin typeface="Freesentation 7 Bold" pitchFamily="2" charset="-127"/>
              <a:ea typeface="Freesentation 7 Bold" pitchFamily="2" charset="-127"/>
            </a:endParaRPr>
          </a:p>
          <a:p>
            <a:endParaRPr lang="ko-KR" sz="2000" b="0" spc="50" noProof="0" dirty="0">
              <a:ln w="0"/>
              <a:latin typeface="Freesentation 7 Bold" pitchFamily="2" charset="-127"/>
              <a:ea typeface="Freesentation 7 Bold" pitchFamily="2" charset="-127"/>
            </a:endParaRPr>
          </a:p>
          <a:p>
            <a:endParaRPr lang="ko-KR" sz="2000" b="0" spc="50" noProof="0" dirty="0">
              <a:ln w="0"/>
              <a:latin typeface="Freesentation 7 Bold" pitchFamily="2" charset="-127"/>
              <a:ea typeface="Freesentation 7 Bold" pitchFamily="2" charset="-127"/>
            </a:endParaRPr>
          </a:p>
          <a:p>
            <a:endParaRPr lang="ko-KR" sz="2000" b="0" spc="50" noProof="0" dirty="0">
              <a:ln w="0"/>
              <a:latin typeface="Freesentation 7 Bold" pitchFamily="2" charset="-127"/>
              <a:ea typeface="Freesentation 7 Bold" pitchFamily="2" charset="-127"/>
            </a:endParaRPr>
          </a:p>
          <a:p>
            <a:pPr marL="174625"/>
            <a:r>
              <a:rPr lang="ko-KR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대상 사용자:</a:t>
            </a:r>
          </a:p>
          <a:p>
            <a:pPr marL="536575" lvl="1" indent="-342900">
              <a:lnSpc>
                <a:spcPct val="100000"/>
              </a:lnSpc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일반 사용자 대상</a:t>
            </a:r>
          </a:p>
          <a:p>
            <a:pPr marL="536575" lvl="1" indent="-342900">
              <a:lnSpc>
                <a:spcPct val="100000"/>
              </a:lnSpc>
              <a:tabLst>
                <a:tab pos="0" algn="l"/>
              </a:tabLst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인터랙티브 콘텐츠나 실험적 시각효과에 관심 있는 사람</a:t>
            </a:r>
          </a:p>
          <a:p>
            <a:pPr marL="536575" lvl="1" indent="-342900">
              <a:lnSpc>
                <a:spcPct val="100000"/>
              </a:lnSpc>
            </a:pPr>
            <a:r>
              <a:rPr lang="ko-KR" sz="20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학교 수업 발표 및 체험용으로 적합</a:t>
            </a:r>
          </a:p>
          <a:p>
            <a:pPr marL="342900" lvl="1" indent="-342900">
              <a:lnSpc>
                <a:spcPct val="100000"/>
              </a:lnSpc>
            </a:pPr>
            <a:endParaRPr lang="ko-KR" sz="2000" spc="50" noProof="0" dirty="0">
              <a:ln w="0"/>
              <a:latin typeface="Freesentation 4 Regular" pitchFamily="2" charset="-127"/>
              <a:ea typeface="Freesentation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7162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843B9-0C95-8262-130F-4E680D8D9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74BB9B4-58C1-4AE0-BD82-8A61DE59F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7120" y="0"/>
            <a:ext cx="5297760" cy="856526"/>
          </a:xfrm>
        </p:spPr>
        <p:txBody>
          <a:bodyPr/>
          <a:lstStyle/>
          <a:p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손 제스처 기반 </a:t>
            </a:r>
            <a:r>
              <a:rPr lang="ko-KR" sz="1800" b="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포인트 클라우드 인터랙션 콘텐츠 기획</a:t>
            </a:r>
            <a:endParaRPr lang="ko-KR" sz="1800" noProof="0" dirty="0"/>
          </a:p>
        </p:txBody>
      </p:sp>
      <p:pic>
        <p:nvPicPr>
          <p:cNvPr id="3" name="Online Media 2" title="Touchdesigner Hand Tracked Particle Sim Project Download">
            <a:hlinkClick r:id="" action="ppaction://media"/>
            <a:extLst>
              <a:ext uri="{FF2B5EF4-FFF2-40B4-BE49-F238E27FC236}">
                <a16:creationId xmlns:a16="http://schemas.microsoft.com/office/drawing/2014/main" id="{E3326881-4BCD-5939-BABE-7FC5E9E4686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145128" y="975792"/>
            <a:ext cx="7910481" cy="4469432"/>
          </a:xfrm>
          <a:prstGeom prst="rect">
            <a:avLst/>
          </a:prstGeom>
        </p:spPr>
      </p:pic>
      <p:sp>
        <p:nvSpPr>
          <p:cNvPr id="10" name="Text Placeholder 41">
            <a:extLst>
              <a:ext uri="{FF2B5EF4-FFF2-40B4-BE49-F238E27FC236}">
                <a16:creationId xmlns:a16="http://schemas.microsoft.com/office/drawing/2014/main" id="{9453736B-5279-2B6E-8B69-D8B23D4AB4F3}"/>
              </a:ext>
            </a:extLst>
          </p:cNvPr>
          <p:cNvSpPr txBox="1">
            <a:spLocks/>
          </p:cNvSpPr>
          <p:nvPr/>
        </p:nvSpPr>
        <p:spPr>
          <a:xfrm>
            <a:off x="2145128" y="5569426"/>
            <a:ext cx="7901744" cy="432432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spc="0" baseline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spc="50" baseline="0"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spc="50" baseline="0"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 spc="50" baseline="0"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 spc="50" baseline="0">
                <a:cs typeface="Arial" panose="020B0604020202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ko-KR" noProof="0" dirty="0" err="1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Touchdesigner</a:t>
            </a:r>
            <a:r>
              <a:rPr lang="ko-KR" noProof="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ko-KR" noProof="0" dirty="0" err="1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Hand</a:t>
            </a:r>
            <a:r>
              <a:rPr lang="ko-KR" noProof="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ko-KR" noProof="0" dirty="0" err="1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Tracked</a:t>
            </a:r>
            <a:r>
              <a:rPr lang="ko-KR" noProof="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ko-KR" noProof="0" dirty="0" err="1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Particle</a:t>
            </a:r>
            <a:r>
              <a:rPr lang="ko-KR" noProof="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ko-KR" noProof="0" dirty="0" err="1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Sim</a:t>
            </a:r>
            <a:r>
              <a:rPr lang="ko-KR" noProof="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Project</a:t>
            </a:r>
            <a:endParaRPr lang="ko-KR" noProof="0" dirty="0"/>
          </a:p>
        </p:txBody>
      </p:sp>
    </p:spTree>
    <p:extLst>
      <p:ext uri="{BB962C8B-B14F-4D97-AF65-F5344CB8AC3E}">
        <p14:creationId xmlns:p14="http://schemas.microsoft.com/office/powerpoint/2010/main" val="3825718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843B9-0C95-8262-130F-4E680D8D9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74BB9B4-58C1-4AE0-BD82-8A61DE59F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7120" y="0"/>
            <a:ext cx="5297760" cy="856526"/>
          </a:xfrm>
        </p:spPr>
        <p:txBody>
          <a:bodyPr/>
          <a:lstStyle/>
          <a:p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손 제스처 기반 </a:t>
            </a:r>
            <a:r>
              <a:rPr lang="ko-KR" sz="1800" b="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포인트 클라우드 인터랙션 콘텐츠 기획</a:t>
            </a:r>
            <a:endParaRPr lang="ko-KR" sz="1800" noProof="0" dirty="0"/>
          </a:p>
        </p:txBody>
      </p:sp>
      <p:pic>
        <p:nvPicPr>
          <p:cNvPr id="9" name="Online Media 8" title="Destroy Pointclouds with Your Hands in Touchdesigner!">
            <a:hlinkClick r:id="" action="ppaction://media"/>
            <a:extLst>
              <a:ext uri="{FF2B5EF4-FFF2-40B4-BE49-F238E27FC236}">
                <a16:creationId xmlns:a16="http://schemas.microsoft.com/office/drawing/2014/main" id="{3291ECE0-4290-7D5F-4501-CF674E6BBA3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145128" y="980728"/>
            <a:ext cx="7901744" cy="4464496"/>
          </a:xfrm>
          <a:prstGeom prst="rect">
            <a:avLst/>
          </a:prstGeom>
        </p:spPr>
      </p:pic>
      <p:sp>
        <p:nvSpPr>
          <p:cNvPr id="10" name="Text Placeholder 41">
            <a:extLst>
              <a:ext uri="{FF2B5EF4-FFF2-40B4-BE49-F238E27FC236}">
                <a16:creationId xmlns:a16="http://schemas.microsoft.com/office/drawing/2014/main" id="{9453736B-5279-2B6E-8B69-D8B23D4AB4F3}"/>
              </a:ext>
            </a:extLst>
          </p:cNvPr>
          <p:cNvSpPr txBox="1">
            <a:spLocks/>
          </p:cNvSpPr>
          <p:nvPr/>
        </p:nvSpPr>
        <p:spPr>
          <a:xfrm>
            <a:off x="2145128" y="5569426"/>
            <a:ext cx="7901744" cy="432432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1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sz="1600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Destroy</a:t>
            </a:r>
            <a:r>
              <a:rPr lang="ko-KR" sz="160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ko-KR" sz="1600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Pointclouds</a:t>
            </a:r>
            <a:r>
              <a:rPr lang="ko-KR" sz="160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ko-KR" sz="1600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with</a:t>
            </a:r>
            <a:r>
              <a:rPr lang="ko-KR" sz="160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ko-KR" sz="1600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Your</a:t>
            </a:r>
            <a:r>
              <a:rPr lang="ko-KR" sz="160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ko-KR" sz="1600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Hands</a:t>
            </a:r>
            <a:r>
              <a:rPr lang="ko-KR" sz="160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ko-KR" sz="1600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</a:t>
            </a:r>
            <a:r>
              <a:rPr lang="ko-KR" sz="160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ko-KR" sz="1600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Touchdesigner</a:t>
            </a:r>
            <a:r>
              <a:rPr lang="ko-KR" sz="160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!</a:t>
            </a:r>
            <a:endParaRPr lang="ko-KR" sz="1600" spc="0" noProof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reesentation 4 Regular" pitchFamily="2" charset="-127"/>
              <a:ea typeface="Freesentation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513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843B9-0C95-8262-130F-4E680D8D9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74BB9B4-58C1-4AE0-BD82-8A61DE59F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7120" y="0"/>
            <a:ext cx="5297760" cy="856526"/>
          </a:xfrm>
        </p:spPr>
        <p:txBody>
          <a:bodyPr/>
          <a:lstStyle/>
          <a:p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손 제스처 기반 </a:t>
            </a:r>
            <a:r>
              <a:rPr lang="ko-KR" sz="1800" b="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포인트 클라우드 인터랙션 콘텐츠 기획</a:t>
            </a:r>
            <a:endParaRPr lang="ko-KR" sz="1800" noProof="0" dirty="0"/>
          </a:p>
        </p:txBody>
      </p:sp>
      <p:sp>
        <p:nvSpPr>
          <p:cNvPr id="10" name="Text Placeholder 41">
            <a:extLst>
              <a:ext uri="{FF2B5EF4-FFF2-40B4-BE49-F238E27FC236}">
                <a16:creationId xmlns:a16="http://schemas.microsoft.com/office/drawing/2014/main" id="{9453736B-5279-2B6E-8B69-D8B23D4AB4F3}"/>
              </a:ext>
            </a:extLst>
          </p:cNvPr>
          <p:cNvSpPr txBox="1">
            <a:spLocks/>
          </p:cNvSpPr>
          <p:nvPr/>
        </p:nvSpPr>
        <p:spPr>
          <a:xfrm>
            <a:off x="4079776" y="6001474"/>
            <a:ext cx="4032448" cy="432432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1" rtlCol="0" anchor="ctr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spc="0" baseline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spc="50" baseline="0"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spc="50" baseline="0"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 spc="50" baseline="0"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 spc="50" baseline="0">
                <a:cs typeface="Arial" panose="020B0604020202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Exploring more point clouds</a:t>
            </a:r>
            <a:endParaRPr lang="ko-KR" altLang="en-US" dirty="0"/>
          </a:p>
        </p:txBody>
      </p:sp>
      <p:pic>
        <p:nvPicPr>
          <p:cNvPr id="3" name="Exploring more point clouds">
            <a:hlinkClick r:id="" action="ppaction://media"/>
            <a:extLst>
              <a:ext uri="{FF2B5EF4-FFF2-40B4-BE49-F238E27FC236}">
                <a16:creationId xmlns:a16="http://schemas.microsoft.com/office/drawing/2014/main" id="{075AF5E8-B6AE-D1A5-DC5C-EF240E0CD8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79776" y="905024"/>
            <a:ext cx="4032448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56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9CA47D0D-99DC-C38D-27CA-2E6AE11EE290}"/>
              </a:ext>
            </a:extLst>
          </p:cNvPr>
          <p:cNvSpPr/>
          <p:nvPr/>
        </p:nvSpPr>
        <p:spPr>
          <a:xfrm>
            <a:off x="5159896" y="5897260"/>
            <a:ext cx="2160240" cy="197537"/>
          </a:xfrm>
          <a:prstGeom prst="rect">
            <a:avLst/>
          </a:prstGeom>
          <a:solidFill>
            <a:srgbClr val="FEF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noProof="0" dirty="0"/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E7EE4D5B-87DD-4137-0625-40623A0E8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8012" y="2289809"/>
            <a:ext cx="5704012" cy="432816"/>
          </a:xfr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2" rtlCol="0" anchor="ctr">
            <a:noAutofit/>
          </a:bodyPr>
          <a:lstStyle/>
          <a:p>
            <a:r>
              <a:rPr lang="ko-KR" sz="24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콘텐츠 개요: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DDD88D28-D711-5AC9-E34C-3050A6413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8012" y="2722625"/>
            <a:ext cx="5704012" cy="1138423"/>
          </a:xfr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1" rtlCol="0" anchor="ctr">
            <a:noAutofit/>
          </a:bodyPr>
          <a:lstStyle/>
          <a:p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손의 움직임과 제스처를 이용해 입자 클라우드와 상호작용하는 콘텐츠</a:t>
            </a:r>
          </a:p>
          <a:p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사용자가 직접 시각 효과를 조작하며 몰입하는 경험 제공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E2243A2E-D942-E218-5F41-10BFE1F7D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7120" y="0"/>
            <a:ext cx="5297760" cy="856526"/>
          </a:xfrm>
        </p:spPr>
        <p:txBody>
          <a:bodyPr/>
          <a:lstStyle/>
          <a:p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손 제스처 기반 </a:t>
            </a:r>
            <a:r>
              <a:rPr lang="ko-KR" sz="1800" b="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포인트 클라우드 인터랙션 콘텐츠 기획</a:t>
            </a:r>
            <a:endParaRPr lang="ko-KR" sz="1800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51850B-DE49-3944-0473-7349E9A3230D}"/>
              </a:ext>
            </a:extLst>
          </p:cNvPr>
          <p:cNvSpPr txBox="1">
            <a:spLocks/>
          </p:cNvSpPr>
          <p:nvPr/>
        </p:nvSpPr>
        <p:spPr>
          <a:xfrm>
            <a:off x="612648" y="1216152"/>
            <a:ext cx="9731824" cy="85652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  <a:effectLst>
            <a:softEdge rad="25400"/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 spc="400" baseline="0">
                <a:solidFill>
                  <a:schemeClr val="tx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7 Bold" pitchFamily="2" charset="-127"/>
                <a:ea typeface="Freesentation 7 Bold" pitchFamily="2" charset="-127"/>
              </a:rPr>
              <a:t>2. 콘텐츠 및 기능 기획 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(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Content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&amp; 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Features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Planning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)</a:t>
            </a:r>
          </a:p>
        </p:txBody>
      </p:sp>
      <p:sp>
        <p:nvSpPr>
          <p:cNvPr id="10" name="Text Placeholder 41">
            <a:extLst>
              <a:ext uri="{FF2B5EF4-FFF2-40B4-BE49-F238E27FC236}">
                <a16:creationId xmlns:a16="http://schemas.microsoft.com/office/drawing/2014/main" id="{63E3DAAC-7139-7C34-DAC1-31985BF69893}"/>
              </a:ext>
            </a:extLst>
          </p:cNvPr>
          <p:cNvSpPr txBox="1">
            <a:spLocks/>
          </p:cNvSpPr>
          <p:nvPr/>
        </p:nvSpPr>
        <p:spPr>
          <a:xfrm>
            <a:off x="608012" y="3861049"/>
            <a:ext cx="5704012" cy="432816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2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 cap="all" spc="200" baseline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sz="24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인터랙션 흐름:</a:t>
            </a:r>
          </a:p>
        </p:txBody>
      </p:sp>
      <p:sp>
        <p:nvSpPr>
          <p:cNvPr id="11" name="Content Placeholder 42">
            <a:extLst>
              <a:ext uri="{FF2B5EF4-FFF2-40B4-BE49-F238E27FC236}">
                <a16:creationId xmlns:a16="http://schemas.microsoft.com/office/drawing/2014/main" id="{33AD42EE-1EAA-53CB-3AE5-8C37450D1D4D}"/>
              </a:ext>
            </a:extLst>
          </p:cNvPr>
          <p:cNvSpPr txBox="1">
            <a:spLocks/>
          </p:cNvSpPr>
          <p:nvPr/>
        </p:nvSpPr>
        <p:spPr>
          <a:xfrm>
            <a:off x="608012" y="4293864"/>
            <a:ext cx="5704012" cy="1371959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1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2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사용자가 화면 앞에 손을 </a:t>
            </a:r>
            <a:r>
              <a:rPr lang="ko-KR" sz="2000" cap="all" spc="50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갖다댐</a:t>
            </a:r>
            <a:endParaRPr lang="ko-KR" sz="2000" cap="all" spc="50" noProof="0" dirty="0">
              <a:ln w="0"/>
              <a:latin typeface="Freesentation 4 Regular" pitchFamily="2" charset="-127"/>
              <a:ea typeface="Freesentation 4 Regular" pitchFamily="2" charset="-127"/>
            </a:endParaRPr>
          </a:p>
          <a:p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손의 움직임에 따라 입자 클라우드가 반응</a:t>
            </a:r>
          </a:p>
          <a:p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손으로 밀거나 쥐는 동작에 따라 입자들이 흩어지거나 사라짐</a:t>
            </a:r>
          </a:p>
        </p:txBody>
      </p:sp>
      <p:sp>
        <p:nvSpPr>
          <p:cNvPr id="14" name="Text Placeholder 41">
            <a:extLst>
              <a:ext uri="{FF2B5EF4-FFF2-40B4-BE49-F238E27FC236}">
                <a16:creationId xmlns:a16="http://schemas.microsoft.com/office/drawing/2014/main" id="{270CFCE6-C8C2-7F41-C507-3B6483298959}"/>
              </a:ext>
            </a:extLst>
          </p:cNvPr>
          <p:cNvSpPr txBox="1">
            <a:spLocks/>
          </p:cNvSpPr>
          <p:nvPr/>
        </p:nvSpPr>
        <p:spPr>
          <a:xfrm>
            <a:off x="6426203" y="2285244"/>
            <a:ext cx="5157787" cy="432816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2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 cap="all" spc="200" baseline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sz="24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인터랙티브 요소:</a:t>
            </a:r>
          </a:p>
        </p:txBody>
      </p:sp>
      <p:sp>
        <p:nvSpPr>
          <p:cNvPr id="15" name="Content Placeholder 42">
            <a:extLst>
              <a:ext uri="{FF2B5EF4-FFF2-40B4-BE49-F238E27FC236}">
                <a16:creationId xmlns:a16="http://schemas.microsoft.com/office/drawing/2014/main" id="{23FD44B2-D7F9-8AAE-5C04-644398953A6D}"/>
              </a:ext>
            </a:extLst>
          </p:cNvPr>
          <p:cNvSpPr txBox="1">
            <a:spLocks/>
          </p:cNvSpPr>
          <p:nvPr/>
        </p:nvSpPr>
        <p:spPr>
          <a:xfrm>
            <a:off x="6426203" y="2718060"/>
            <a:ext cx="5157787" cy="923122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1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2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제스처 기반 상호작용 (손 움직임, 손 쥐기 등)</a:t>
            </a:r>
          </a:p>
          <a:p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실시간 반응을 통해 몰입도 높은 피드백 제공</a:t>
            </a:r>
          </a:p>
        </p:txBody>
      </p:sp>
      <p:sp>
        <p:nvSpPr>
          <p:cNvPr id="22" name="Text Placeholder 41">
            <a:extLst>
              <a:ext uri="{FF2B5EF4-FFF2-40B4-BE49-F238E27FC236}">
                <a16:creationId xmlns:a16="http://schemas.microsoft.com/office/drawing/2014/main" id="{E462293E-BDFF-BBFB-707A-93D4DB374C58}"/>
              </a:ext>
            </a:extLst>
          </p:cNvPr>
          <p:cNvSpPr txBox="1">
            <a:spLocks/>
          </p:cNvSpPr>
          <p:nvPr/>
        </p:nvSpPr>
        <p:spPr>
          <a:xfrm>
            <a:off x="6423249" y="3645024"/>
            <a:ext cx="5157787" cy="432816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2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 cap="all" spc="200" baseline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sz="24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UX/UI 디자인:</a:t>
            </a:r>
          </a:p>
        </p:txBody>
      </p:sp>
      <p:sp>
        <p:nvSpPr>
          <p:cNvPr id="23" name="Content Placeholder 42">
            <a:extLst>
              <a:ext uri="{FF2B5EF4-FFF2-40B4-BE49-F238E27FC236}">
                <a16:creationId xmlns:a16="http://schemas.microsoft.com/office/drawing/2014/main" id="{43E22B6B-21C6-BD8F-F621-F882E6E0598D}"/>
              </a:ext>
            </a:extLst>
          </p:cNvPr>
          <p:cNvSpPr txBox="1">
            <a:spLocks/>
          </p:cNvSpPr>
          <p:nvPr/>
        </p:nvSpPr>
        <p:spPr>
          <a:xfrm>
            <a:off x="6423249" y="4077840"/>
            <a:ext cx="5157787" cy="926964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1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2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시각적 중심은 3D 입자 클라우드</a:t>
            </a:r>
          </a:p>
          <a:p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복잡한 UI 없이 직관적인 인터랙션 중심 구조</a:t>
            </a:r>
          </a:p>
        </p:txBody>
      </p:sp>
      <p:sp>
        <p:nvSpPr>
          <p:cNvPr id="25" name="Text Placeholder 41">
            <a:extLst>
              <a:ext uri="{FF2B5EF4-FFF2-40B4-BE49-F238E27FC236}">
                <a16:creationId xmlns:a16="http://schemas.microsoft.com/office/drawing/2014/main" id="{C1411015-F99B-0824-8BA5-7F753EC0BDE3}"/>
              </a:ext>
            </a:extLst>
          </p:cNvPr>
          <p:cNvSpPr txBox="1">
            <a:spLocks/>
          </p:cNvSpPr>
          <p:nvPr/>
        </p:nvSpPr>
        <p:spPr>
          <a:xfrm>
            <a:off x="6423249" y="5000962"/>
            <a:ext cx="5157787" cy="432816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2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 cap="all" spc="200" baseline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sz="24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멀티미디어 요소:</a:t>
            </a:r>
          </a:p>
        </p:txBody>
      </p:sp>
      <p:sp>
        <p:nvSpPr>
          <p:cNvPr id="26" name="Content Placeholder 42">
            <a:extLst>
              <a:ext uri="{FF2B5EF4-FFF2-40B4-BE49-F238E27FC236}">
                <a16:creationId xmlns:a16="http://schemas.microsoft.com/office/drawing/2014/main" id="{FC486130-C36F-BDDF-B713-7E1F804E4DA9}"/>
              </a:ext>
            </a:extLst>
          </p:cNvPr>
          <p:cNvSpPr txBox="1">
            <a:spLocks/>
          </p:cNvSpPr>
          <p:nvPr/>
        </p:nvSpPr>
        <p:spPr>
          <a:xfrm>
            <a:off x="6423249" y="5433778"/>
            <a:ext cx="5157787" cy="926964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1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2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추상적인 입자 애니메이션</a:t>
            </a:r>
          </a:p>
          <a:p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몰입을 위한 잔잔한 </a:t>
            </a:r>
            <a:r>
              <a:rPr lang="ko-KR" sz="2000" cap="all" spc="50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앰비언트</a:t>
            </a: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 사운드</a:t>
            </a:r>
          </a:p>
        </p:txBody>
      </p:sp>
    </p:spTree>
    <p:extLst>
      <p:ext uri="{BB962C8B-B14F-4D97-AF65-F5344CB8AC3E}">
        <p14:creationId xmlns:p14="http://schemas.microsoft.com/office/powerpoint/2010/main" val="2700317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6C6A7BD-4B66-B9B7-9471-94659C2740B3}"/>
              </a:ext>
            </a:extLst>
          </p:cNvPr>
          <p:cNvSpPr/>
          <p:nvPr/>
        </p:nvSpPr>
        <p:spPr>
          <a:xfrm>
            <a:off x="5158306" y="5877272"/>
            <a:ext cx="1872208" cy="288032"/>
          </a:xfrm>
          <a:prstGeom prst="rect">
            <a:avLst/>
          </a:prstGeom>
          <a:solidFill>
            <a:srgbClr val="FEF0FF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noProof="0" dirty="0"/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0033B325-0AD8-46F1-7953-4B836BC4F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7120" y="0"/>
            <a:ext cx="5297760" cy="856526"/>
          </a:xfrm>
        </p:spPr>
        <p:txBody>
          <a:bodyPr/>
          <a:lstStyle/>
          <a:p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손 제스처 기반 </a:t>
            </a:r>
            <a:r>
              <a:rPr lang="ko-KR" sz="1800" b="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포인트 클라우드 인터랙션 콘텐츠 기획</a:t>
            </a:r>
            <a:endParaRPr lang="ko-KR" sz="1800" noProof="0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983CCE98-745A-FC7F-2FED-F0A9E8700074}"/>
              </a:ext>
            </a:extLst>
          </p:cNvPr>
          <p:cNvSpPr txBox="1">
            <a:spLocks/>
          </p:cNvSpPr>
          <p:nvPr/>
        </p:nvSpPr>
        <p:spPr>
          <a:xfrm>
            <a:off x="612648" y="1216152"/>
            <a:ext cx="10595920" cy="85652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  <a:effectLst>
            <a:softEdge rad="25400"/>
          </a:effectLst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 spc="400" baseline="0">
                <a:solidFill>
                  <a:schemeClr val="tx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7 Bold" pitchFamily="2" charset="-127"/>
                <a:ea typeface="Freesentation 7 Bold" pitchFamily="2" charset="-127"/>
              </a:rPr>
              <a:t>3. 기술적 구현 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(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Technical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Implementation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)</a:t>
            </a:r>
          </a:p>
        </p:txBody>
      </p:sp>
      <p:sp>
        <p:nvSpPr>
          <p:cNvPr id="30" name="Content Placeholder 4">
            <a:extLst>
              <a:ext uri="{FF2B5EF4-FFF2-40B4-BE49-F238E27FC236}">
                <a16:creationId xmlns:a16="http://schemas.microsoft.com/office/drawing/2014/main" id="{95D67805-CCBD-8182-540F-93068A90C4E8}"/>
              </a:ext>
            </a:extLst>
          </p:cNvPr>
          <p:cNvSpPr txBox="1">
            <a:spLocks/>
          </p:cNvSpPr>
          <p:nvPr/>
        </p:nvSpPr>
        <p:spPr>
          <a:xfrm>
            <a:off x="608010" y="2285244"/>
            <a:ext cx="10600558" cy="4176464"/>
          </a:xfrm>
          <a:prstGeom prst="rect">
            <a:avLst/>
          </a:prstGeom>
          <a:solidFill>
            <a:schemeClr val="bg1">
              <a:alpha val="65000"/>
            </a:scheme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2300" indent="-457200">
              <a:lnSpc>
                <a:spcPct val="100000"/>
              </a:lnSpc>
              <a:buNone/>
            </a:pPr>
            <a:r>
              <a:rPr lang="ko-KR" sz="2400" b="1" cap="all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플랫폼 선택:</a:t>
            </a:r>
          </a:p>
          <a:p>
            <a:pPr marL="622300" indent="-457200">
              <a:lnSpc>
                <a:spcPct val="100000"/>
              </a:lnSpc>
            </a:pPr>
            <a:r>
              <a:rPr lang="ko-KR" sz="2000" cap="all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PC 기반 설치형 콘텐츠</a:t>
            </a:r>
          </a:p>
          <a:p>
            <a:pPr marL="622300" indent="-457200">
              <a:lnSpc>
                <a:spcPct val="100000"/>
              </a:lnSpc>
            </a:pPr>
            <a:r>
              <a:rPr lang="ko-KR" sz="2000" cap="all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웹캠을</a:t>
            </a:r>
            <a:r>
              <a:rPr lang="ko-KR" sz="2000" cap="all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 통해 실시간 제스처 인식</a:t>
            </a:r>
          </a:p>
          <a:p>
            <a:pPr marL="622300" indent="-457200">
              <a:lnSpc>
                <a:spcPct val="100000"/>
              </a:lnSpc>
              <a:buNone/>
            </a:pPr>
            <a:r>
              <a:rPr lang="ko-KR" sz="2400" b="1" cap="all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프로그래밍 언어 및 툴:</a:t>
            </a:r>
          </a:p>
          <a:p>
            <a:pPr marL="622300" indent="-457200">
              <a:lnSpc>
                <a:spcPct val="100000"/>
              </a:lnSpc>
            </a:pPr>
            <a:r>
              <a:rPr lang="ko-KR" sz="2000" cap="all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TouchDesigner</a:t>
            </a:r>
            <a:r>
              <a:rPr lang="ko-KR" sz="2000" cap="all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 사용</a:t>
            </a:r>
          </a:p>
          <a:p>
            <a:pPr marL="622300" indent="-457200">
              <a:lnSpc>
                <a:spcPct val="100000"/>
              </a:lnSpc>
              <a:buNone/>
            </a:pPr>
            <a:r>
              <a:rPr lang="ko-KR" sz="2400" b="1" cap="all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시스템 연결 구조:</a:t>
            </a:r>
          </a:p>
          <a:p>
            <a:pPr marL="622300" indent="-457200">
              <a:lnSpc>
                <a:spcPct val="100000"/>
              </a:lnSpc>
              <a:buFont typeface="+mj-lt"/>
              <a:buAutoNum type="arabicPeriod"/>
            </a:pPr>
            <a:r>
              <a:rPr lang="ko-KR" sz="2000" cap="all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웹캠으로</a:t>
            </a:r>
            <a:r>
              <a:rPr lang="ko-KR" sz="2000" cap="all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 손 움직임 캡처</a:t>
            </a:r>
          </a:p>
          <a:p>
            <a:pPr marL="622300" indent="-457200">
              <a:lnSpc>
                <a:spcPct val="100000"/>
              </a:lnSpc>
              <a:buFont typeface="+mj-lt"/>
              <a:buAutoNum type="arabicPeriod"/>
            </a:pPr>
            <a:r>
              <a:rPr lang="ko-KR" sz="2000" cap="all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TouchDesigner에서</a:t>
            </a:r>
            <a:r>
              <a:rPr lang="ko-KR" sz="2000" cap="all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 제스처 인식 및 </a:t>
            </a:r>
            <a:r>
              <a:rPr lang="ko-KR" sz="2000" cap="all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파티클</a:t>
            </a:r>
            <a:r>
              <a:rPr lang="ko-KR" sz="2000" cap="all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 시각 효과 처리</a:t>
            </a:r>
          </a:p>
          <a:p>
            <a:pPr marL="622300" indent="-457200">
              <a:lnSpc>
                <a:spcPct val="100000"/>
              </a:lnSpc>
              <a:buFont typeface="+mj-lt"/>
              <a:buAutoNum type="arabicPeriod"/>
            </a:pPr>
            <a:r>
              <a:rPr lang="ko-KR" sz="2000" cap="all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사용자 동작에 따라 입자 클라우드가 실시간 반응</a:t>
            </a:r>
          </a:p>
        </p:txBody>
      </p:sp>
    </p:spTree>
    <p:extLst>
      <p:ext uri="{BB962C8B-B14F-4D97-AF65-F5344CB8AC3E}">
        <p14:creationId xmlns:p14="http://schemas.microsoft.com/office/powerpoint/2010/main" val="4220525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05C7B-66D5-BA09-C250-2D27EF4EA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22C9AF4-65D3-66CB-57BC-EE3B028B4B07}"/>
              </a:ext>
            </a:extLst>
          </p:cNvPr>
          <p:cNvSpPr/>
          <p:nvPr/>
        </p:nvSpPr>
        <p:spPr>
          <a:xfrm>
            <a:off x="5158306" y="5877272"/>
            <a:ext cx="1872208" cy="288032"/>
          </a:xfrm>
          <a:prstGeom prst="rect">
            <a:avLst/>
          </a:prstGeom>
          <a:solidFill>
            <a:srgbClr val="FEF0FF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noProof="0" dirty="0"/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B8560319-DA3D-6ECF-6EA3-82E66423C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7120" y="0"/>
            <a:ext cx="5297760" cy="856526"/>
          </a:xfrm>
        </p:spPr>
        <p:txBody>
          <a:bodyPr/>
          <a:lstStyle/>
          <a:p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손 제스처 기반 </a:t>
            </a:r>
            <a:r>
              <a:rPr lang="ko-KR" sz="1800" b="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포인트 클라우드 인터랙션 콘텐츠 기획</a:t>
            </a:r>
            <a:endParaRPr lang="ko-KR" sz="1800" noProof="0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593EFF58-E1A1-8219-68F4-3BF835C6D63A}"/>
              </a:ext>
            </a:extLst>
          </p:cNvPr>
          <p:cNvSpPr txBox="1">
            <a:spLocks/>
          </p:cNvSpPr>
          <p:nvPr/>
        </p:nvSpPr>
        <p:spPr>
          <a:xfrm>
            <a:off x="612648" y="1216152"/>
            <a:ext cx="10595920" cy="85652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  <a:effectLst>
            <a:softEdge rad="25400"/>
          </a:effectLst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 spc="400" baseline="0">
                <a:solidFill>
                  <a:schemeClr val="tx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7 Bold" pitchFamily="2" charset="-127"/>
                <a:ea typeface="Freesentation 7 Bold" pitchFamily="2" charset="-127"/>
              </a:rPr>
              <a:t>4. 운영 및 유지보수 계획 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(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Operations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&amp; 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Maintenance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Plan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BA4014-3B14-E71A-1070-E7CA9EED0F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010" y="2285244"/>
            <a:ext cx="10595920" cy="3356604"/>
          </a:xfrm>
          <a:prstGeom prst="rect">
            <a:avLst/>
          </a:prstGeom>
          <a:solidFill>
            <a:schemeClr val="bg1">
              <a:alpha val="65000"/>
            </a:schemeClr>
          </a:solidFill>
        </p:spPr>
        <p:txBody>
          <a:bodyPr numCol="2" anchor="ctr"/>
          <a:lstStyle/>
          <a:p>
            <a:pPr marL="533400" indent="-342900"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sz="2400" b="1" cap="all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출시 일정:</a:t>
            </a:r>
          </a:p>
          <a:p>
            <a:pPr marL="533400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수업 일정에 맞춘 개발 진행</a:t>
            </a:r>
          </a:p>
          <a:p>
            <a:pPr marL="533400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중간 발표 전까지 프로토타입 완성 목표</a:t>
            </a:r>
          </a:p>
          <a:p>
            <a:pPr marL="533400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ko-KR" sz="2000" cap="all" spc="50" noProof="0" dirty="0">
              <a:ln w="0"/>
              <a:latin typeface="Freesentation 4 Regular" pitchFamily="2" charset="-127"/>
              <a:ea typeface="Freesentation 4 Regular" pitchFamily="2" charset="-127"/>
              <a:cs typeface="Arial" panose="020B0604020202020204" pitchFamily="34" charset="0"/>
            </a:endParaRPr>
          </a:p>
          <a:p>
            <a:pPr marL="533400" indent="-342900"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sz="2400" b="1" cap="all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운영 및 유지보수:</a:t>
            </a:r>
          </a:p>
          <a:p>
            <a:pPr marL="533400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실습 기반 프로젝트로 별도 운영은 없음</a:t>
            </a:r>
          </a:p>
          <a:p>
            <a:pPr marL="533400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기능 안정화를 위한 반복 테스트 예정</a:t>
            </a:r>
          </a:p>
          <a:p>
            <a:pPr marL="533400" indent="-342900"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sz="2400" b="1" cap="all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사용자 피드백 반영:</a:t>
            </a:r>
          </a:p>
          <a:p>
            <a:pPr marL="533400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수업 피드백을 통해 개선</a:t>
            </a:r>
          </a:p>
          <a:p>
            <a:pPr marL="533400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  <a:cs typeface="Arial" panose="020B0604020202020204" pitchFamily="34" charset="0"/>
              </a:rPr>
              <a:t>시연 중 사용자 반응 관찰 후 수정 예정</a:t>
            </a:r>
          </a:p>
          <a:p>
            <a:pPr>
              <a:spcBef>
                <a:spcPts val="1000"/>
              </a:spcBef>
              <a:buFont typeface="Arial" panose="020B0604020202020204" pitchFamily="34" charset="0"/>
              <a:buNone/>
            </a:pPr>
            <a:endParaRPr lang="ko-KR" sz="2400" b="1" cap="all" spc="50" noProof="0" dirty="0">
              <a:ln w="0"/>
              <a:latin typeface="Freesentation 4 Regular" pitchFamily="2" charset="-127"/>
              <a:ea typeface="Freesentation 4 Regular" pitchFamily="2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3934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786660-8609-0F04-DD66-F3950FC22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3EE86890-72B7-82F2-09D5-A3089B0697EE}"/>
              </a:ext>
            </a:extLst>
          </p:cNvPr>
          <p:cNvSpPr/>
          <p:nvPr/>
        </p:nvSpPr>
        <p:spPr>
          <a:xfrm>
            <a:off x="5159896" y="5897260"/>
            <a:ext cx="2160240" cy="197537"/>
          </a:xfrm>
          <a:prstGeom prst="rect">
            <a:avLst/>
          </a:prstGeom>
          <a:solidFill>
            <a:srgbClr val="FEF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noProof="0" dirty="0"/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D91155FE-020E-ACB9-CE48-0A93CE7F8E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3268" y="2861133"/>
            <a:ext cx="5704012" cy="432816"/>
          </a:xfr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2" rtlCol="0" anchor="ctr">
            <a:noAutofit/>
          </a:bodyPr>
          <a:lstStyle/>
          <a:p>
            <a:r>
              <a:rPr lang="ko-KR" sz="24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마케팅 전략:</a:t>
            </a:r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3FB0C48B-ACD1-7A52-6C7B-1B193F812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3268" y="3293949"/>
            <a:ext cx="5704012" cy="1819420"/>
          </a:xfr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1" rtlCol="0" anchor="ctr">
            <a:no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인스타그램 </a:t>
            </a:r>
            <a:r>
              <a:rPr lang="ko-KR" sz="2000" cap="all" spc="50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릴스</a:t>
            </a: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, </a:t>
            </a:r>
            <a:r>
              <a:rPr lang="ko-KR" sz="2000" cap="all" spc="50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틱톡</a:t>
            </a: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2000" cap="all" spc="50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숏폼</a:t>
            </a: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 콘텐츠 제작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짧은 시연 영상으로 시각적 흥미 유도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sz="2000" cap="all" spc="50" noProof="0" dirty="0" err="1">
                <a:ln w="0"/>
                <a:latin typeface="Freesentation 4 Regular" pitchFamily="2" charset="-127"/>
                <a:ea typeface="Freesentation 4 Regular" pitchFamily="2" charset="-127"/>
              </a:rPr>
              <a:t>인터랙티브한</a:t>
            </a: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 시각효과 강조</a:t>
            </a:r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857F7BA6-FEE7-1E25-A994-2AF2C6183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7120" y="0"/>
            <a:ext cx="5297760" cy="856526"/>
          </a:xfrm>
        </p:spPr>
        <p:txBody>
          <a:bodyPr/>
          <a:lstStyle/>
          <a:p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손 제스처 기반 </a:t>
            </a:r>
            <a:r>
              <a:rPr lang="ko-KR" sz="1800" b="0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lang="ko-KR" sz="1800" b="0" cap="none" spc="0" noProof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포인트 클라우드 인터랙션 콘텐츠 기획</a:t>
            </a:r>
            <a:endParaRPr lang="ko-KR" sz="1800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F559E37-FCC0-97E6-B960-E90E507884DE}"/>
              </a:ext>
            </a:extLst>
          </p:cNvPr>
          <p:cNvSpPr txBox="1">
            <a:spLocks/>
          </p:cNvSpPr>
          <p:nvPr/>
        </p:nvSpPr>
        <p:spPr>
          <a:xfrm>
            <a:off x="612648" y="1216152"/>
            <a:ext cx="10976598" cy="85652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  <a:effectLst>
            <a:softEdge rad="25400"/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 spc="400" baseline="0">
                <a:solidFill>
                  <a:schemeClr val="tx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7 Bold" pitchFamily="2" charset="-127"/>
                <a:ea typeface="Freesentation 7 Bold" pitchFamily="2" charset="-127"/>
              </a:rPr>
              <a:t>5. 마케팅 및 수익 모델 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(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Marketing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 &amp; </a:t>
            </a:r>
            <a:r>
              <a:rPr lang="ko-KR" sz="3500" b="0" cap="none" spc="0" noProof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Monetization</a:t>
            </a:r>
            <a:r>
              <a:rPr lang="ko-KR" sz="3500" b="0" cap="none" spc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entation 4 Regular" pitchFamily="2" charset="-127"/>
                <a:ea typeface="Freesentation 4 Regular" pitchFamily="2" charset="-127"/>
              </a:rPr>
              <a:t>)</a:t>
            </a:r>
          </a:p>
        </p:txBody>
      </p:sp>
      <p:sp>
        <p:nvSpPr>
          <p:cNvPr id="14" name="Text Placeholder 41">
            <a:extLst>
              <a:ext uri="{FF2B5EF4-FFF2-40B4-BE49-F238E27FC236}">
                <a16:creationId xmlns:a16="http://schemas.microsoft.com/office/drawing/2014/main" id="{C8DF5FF5-E842-5EDF-D407-325924EA5BAA}"/>
              </a:ext>
            </a:extLst>
          </p:cNvPr>
          <p:cNvSpPr txBox="1">
            <a:spLocks/>
          </p:cNvSpPr>
          <p:nvPr/>
        </p:nvSpPr>
        <p:spPr>
          <a:xfrm>
            <a:off x="6431459" y="2856568"/>
            <a:ext cx="5157787" cy="432816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2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 cap="all" spc="200" baseline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 spc="5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sz="2400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수익 모델:</a:t>
            </a:r>
          </a:p>
        </p:txBody>
      </p:sp>
      <p:sp>
        <p:nvSpPr>
          <p:cNvPr id="15" name="Content Placeholder 42">
            <a:extLst>
              <a:ext uri="{FF2B5EF4-FFF2-40B4-BE49-F238E27FC236}">
                <a16:creationId xmlns:a16="http://schemas.microsoft.com/office/drawing/2014/main" id="{D86F0274-0830-70FF-0750-43F118CD5635}"/>
              </a:ext>
            </a:extLst>
          </p:cNvPr>
          <p:cNvSpPr txBox="1">
            <a:spLocks/>
          </p:cNvSpPr>
          <p:nvPr/>
        </p:nvSpPr>
        <p:spPr>
          <a:xfrm>
            <a:off x="6431459" y="3289384"/>
            <a:ext cx="5157787" cy="1819420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25400"/>
          </a:effectLst>
        </p:spPr>
        <p:txBody>
          <a:bodyPr vert="horz" lIns="91440" tIns="45720" rIns="91440" bIns="45720" numCol="1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2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b="0" i="0" kern="1200" spc="1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수익화 계획 없음 (비상업적, 수업용 프로젝트)</a:t>
            </a:r>
          </a:p>
          <a:p>
            <a:pPr>
              <a:lnSpc>
                <a:spcPct val="150000"/>
              </a:lnSpc>
            </a:pPr>
            <a:r>
              <a:rPr lang="ko-KR" sz="2000" cap="all" spc="50" noProof="0" dirty="0">
                <a:ln w="0"/>
                <a:latin typeface="Freesentation 4 Regular" pitchFamily="2" charset="-127"/>
                <a:ea typeface="Freesentation 4 Regular" pitchFamily="2" charset="-127"/>
              </a:rPr>
              <a:t>추후 전시나 포트폴리오 용도로 활용 가능성 있음</a:t>
            </a:r>
          </a:p>
        </p:txBody>
      </p:sp>
    </p:spTree>
    <p:extLst>
      <p:ext uri="{BB962C8B-B14F-4D97-AF65-F5344CB8AC3E}">
        <p14:creationId xmlns:p14="http://schemas.microsoft.com/office/powerpoint/2010/main" val="348799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roplet">
      <a:dk1>
        <a:srgbClr val="000000"/>
      </a:dk1>
      <a:lt1>
        <a:srgbClr val="FFFFFF"/>
      </a:lt1>
      <a:dk2>
        <a:srgbClr val="0065A8"/>
      </a:dk2>
      <a:lt2>
        <a:srgbClr val="E7E6E6"/>
      </a:lt2>
      <a:accent1>
        <a:srgbClr val="FDCFFD"/>
      </a:accent1>
      <a:accent2>
        <a:srgbClr val="B6DFFF"/>
      </a:accent2>
      <a:accent3>
        <a:srgbClr val="8AE3A8"/>
      </a:accent3>
      <a:accent4>
        <a:srgbClr val="A69BFB"/>
      </a:accent4>
      <a:accent5>
        <a:srgbClr val="B5C3FF"/>
      </a:accent5>
      <a:accent6>
        <a:srgbClr val="73E9C4"/>
      </a:accent6>
      <a:hlink>
        <a:srgbClr val="0563C1"/>
      </a:hlink>
      <a:folHlink>
        <a:srgbClr val="954F72"/>
      </a:folHlink>
    </a:clrScheme>
    <a:fontScheme name="Custom 2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-Design-TM34316244_Win32_SD_v9" id="{4C371580-6163-46D2-96AA-0DCC330A1B9A}" vid="{FC8D8AFF-D381-4C29-B9DC-A81BA0CD1B3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421B937-7172-47A3-B8EF-010B04CBBB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BCCC5ED-FDC5-47FC-8E7E-D334979F14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14FA603-F875-4A03-93C9-402691CFAD8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Droplet design</Template>
  <TotalTime>89</TotalTime>
  <Words>499</Words>
  <Application>Microsoft Office PowerPoint</Application>
  <PresentationFormat>Widescreen</PresentationFormat>
  <Paragraphs>96</Paragraphs>
  <Slides>11</Slides>
  <Notes>4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Freesentation 4 Regular</vt:lpstr>
      <vt:lpstr>Freesentation 7 Bold</vt:lpstr>
      <vt:lpstr>Arial</vt:lpstr>
      <vt:lpstr>Calibri</vt:lpstr>
      <vt:lpstr>Office Theme</vt:lpstr>
      <vt:lpstr>손 제스처 기반  포인트 클라우드 인터랙션  콘텐츠 기획</vt:lpstr>
      <vt:lpstr>1. 기획 개요 (Introduction &amp; Overview)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6. 예산 및 일정 관리 (Budget &amp; Timeline)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Lizaveta Horbuzava</dc:creator>
  <cp:lastModifiedBy>Lizaveta Horbuzava</cp:lastModifiedBy>
  <cp:revision>6</cp:revision>
  <dcterms:created xsi:type="dcterms:W3CDTF">2025-04-10T16:07:28Z</dcterms:created>
  <dcterms:modified xsi:type="dcterms:W3CDTF">2025-04-10T17:37:11Z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